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84" r:id="rId3"/>
    <p:sldId id="312" r:id="rId4"/>
    <p:sldId id="313" r:id="rId5"/>
    <p:sldId id="297" r:id="rId6"/>
    <p:sldId id="299" r:id="rId7"/>
    <p:sldId id="300" r:id="rId8"/>
    <p:sldId id="301" r:id="rId9"/>
    <p:sldId id="302" r:id="rId10"/>
    <p:sldId id="339" r:id="rId11"/>
    <p:sldId id="337" r:id="rId12"/>
    <p:sldId id="340" r:id="rId13"/>
    <p:sldId id="338" r:id="rId14"/>
    <p:sldId id="341" r:id="rId15"/>
    <p:sldId id="342" r:id="rId16"/>
    <p:sldId id="29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6"/>
    <a:srgbClr val="9259A3"/>
    <a:srgbClr val="00FFF0"/>
    <a:srgbClr val="FF7E8C"/>
    <a:srgbClr val="F36F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1"/>
    <p:restoredTop sz="96327"/>
  </p:normalViewPr>
  <p:slideViewPr>
    <p:cSldViewPr snapToGrid="0">
      <p:cViewPr>
        <p:scale>
          <a:sx n="122" d="100"/>
          <a:sy n="122" d="100"/>
        </p:scale>
        <p:origin x="45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6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EC2B7-6072-924B-AE51-DA281600F23F}" type="datetimeFigureOut">
              <a:rPr lang="en-US" smtClean="0"/>
              <a:t>9/10/24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0036C-B239-7F49-800F-BE8CBE07A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35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89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E620C-444C-60F2-AB7B-1961991A2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53ED21-4AF2-38A1-60BD-DD46639843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F11155-CF48-7095-B864-81B74E51E1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D69150-33F6-E1B4-8CEA-B7E547717F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268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1ED0CC-A718-A503-5445-2A77276EE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AD0429-DA8D-33ED-6157-B814DB325F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F94842-E551-52B1-294A-BD4780D61C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A1D6E6-4048-2F5A-5D18-4A648103D0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349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30CA8-4DC3-55C5-92A6-0BEF8D5D2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B69AC4-1DF5-F4C5-2EA5-98D3072D50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0DB871-B061-C00F-52A0-B87036C36D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1ED838-160B-713C-31FF-E2C326DC54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364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D1E006-557E-094F-CAF1-1FB9D6D14F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88BFA1-A792-3380-DD9D-C59AAA3E44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5B70E3-8943-835D-A6AA-07190BDFFA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5D8EF2-DB02-2806-FAC3-33E71D7C33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7207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6A068-F2E5-7E69-187A-244DB9742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DC30FE-7875-5436-1BB4-33FABFAC4B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619457-04A7-9C69-4E4E-D0491015D8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299A3-9201-4368-AABB-E6F0A588BF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312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21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581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061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99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61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58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A69D3-7087-F2D4-B3B3-A1985C9F2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91582A-0E2D-F804-5077-CB018D3751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9292B6-EE3C-4C16-D556-040D2E3321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73E3A5-E633-C31D-E540-9559027453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12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6E7D4-365A-8738-A939-094A64263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F122BC-3902-3BBF-D452-8B1AE4E30D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AF3C03-A4FC-6F70-6093-F99E1742E8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3B9E4-3239-C811-380E-ADE3D34F78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0458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F1F53-4E7C-B920-603B-3CD924F5E9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459C11-4AD5-2F72-1154-BB4A97CE51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6FF1EB-5BAB-5FD7-01A5-7ABE9CF3F2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A4342-B6C4-A984-AC24-81B940D78C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362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05650-7DD4-7F7A-C2FC-9A48676AF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65B7A-75E4-445D-6C89-352C2BF65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728CA-7A15-DDA1-2B5A-19023A4AA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3B1-F3DA-4441-B1EE-A851EB4245DB}" type="datetime1">
              <a:rPr lang="en-US" smtClean="0"/>
              <a:t>9/10/24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E9572-16CC-C507-3FE8-5D81F41C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8FE9A-D75D-41FD-14F2-54447E6C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49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A65A0-B957-4643-E75C-2923CBBA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5F087-9007-D801-8855-4E4534E3D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94488-760D-5249-BCB4-53B99D251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792E3-9FDF-E54D-B4EB-6783B208EA12}" type="datetime1">
              <a:rPr lang="en-US" smtClean="0"/>
              <a:t>9/10/24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480E4-8A40-1DEF-1267-079558BEB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8B082-1910-6782-A5D8-D7CE3882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15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2FB98-F5A3-EAD4-C58B-5C4479BB7D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C6A3FA-B8B8-8700-AE67-75C83B0CB7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DB346-5207-EC3C-EC5C-CAAF79C5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B909F-0DAD-EF43-BD61-D49A3729F966}" type="datetime1">
              <a:rPr lang="en-US" smtClean="0"/>
              <a:t>9/10/24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540F8-2DC9-B4CE-476C-B19BC354E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005A6-FC58-4864-2134-524043FC1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19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BD0C-F047-BB8D-334E-26DB6BB1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7D15C-E712-D640-924E-1CE94175A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CAC72-B759-F098-9066-040D04CB4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99CD0-1312-E046-A25A-EF67E8F26F22}" type="datetime1">
              <a:rPr lang="en-US" smtClean="0"/>
              <a:t>9/10/24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D4A3A-2D59-9F87-DE64-5E4BC79A0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B2F00-2684-2A1E-63A1-0A47D2CF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02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BD8C-862C-9797-1C76-AE3042487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A477E-F414-17E9-34AC-22E90C72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02E1C-4861-1084-B022-B5C8CBDFE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9FF94-728B-E64A-8809-790A4B1ED3D4}" type="datetime1">
              <a:rPr lang="en-US" smtClean="0"/>
              <a:t>9/10/24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25946-3920-3127-C8E5-CCE8103D5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431EF-888C-E178-1E17-4C0288763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56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CC622-B67A-307F-DA63-314F1335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DEFC-FE71-165C-2EFD-94616DD42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9629E3-0250-FCC3-38D5-FE9B3921B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C4CD0-41EB-F888-86F6-6B13E3C5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5F34A-1CEF-A047-A231-02CE8861FB9D}" type="datetime1">
              <a:rPr lang="en-US" smtClean="0"/>
              <a:t>9/10/24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CA8F0-8F13-F417-700F-D6B998079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972BD-0D01-94A9-6C69-061398F0A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9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132B-535E-C6FF-7744-59072AC83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419B6-CC99-9422-DDE9-9545CB5E2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0968A7-2F54-8F34-741D-8F3598276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4759E6-5564-DDCF-5B73-F07536E97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8044A-F3B0-A998-C9B6-A57F5868CD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0AB77-8CA1-B9CF-F7B2-C6C4F20BF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89715-70F5-924C-B3F8-AD1883EF0647}" type="datetime1">
              <a:rPr lang="en-US" smtClean="0"/>
              <a:t>9/10/24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207F81-42D1-F665-6C36-A19D22D7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FF3D2A-7D66-155A-A86F-ACA412F09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7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F1A73-84D3-E333-052E-8277676E1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1639D7-DE91-8EEE-CB03-490275813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2980-813B-CE49-B375-E252E333A381}" type="datetime1">
              <a:rPr lang="en-US" smtClean="0"/>
              <a:t>9/10/24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8C9F4-1DB9-A4B6-BDFA-57CCE7201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468F7-1C54-33EB-435E-DF0A574E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9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629FA-128B-64AF-5D24-B79521615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90C0A-6F6A-0D4B-8E91-ACA8A5BF8E76}" type="datetime1">
              <a:rPr lang="en-US" smtClean="0"/>
              <a:t>9/10/24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81E20C-A3DF-98CD-5589-83AFEF21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47EAF-48C8-B2A3-5706-6DEC5128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79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4B540-96EF-2FB2-8666-C75FD3943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0AB0-532E-9427-52BD-F3E58F4B4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5005D-119E-CC93-C7B9-585CA2D06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526C4-9C8B-37D7-6909-DCA4ABC58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399F8-5E62-5A4D-97BB-29105228C9E6}" type="datetime1">
              <a:rPr lang="en-US" smtClean="0"/>
              <a:t>9/10/24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0B20C-A21E-6F83-1B0C-35184FB15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62779-E10B-29FD-3ED3-151203012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85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3B992-81C7-74DF-B320-5BA94F16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BE8874-F766-6140-79A4-BCA315327E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C51DE-1FA1-DFC5-EB48-ADDF4A7FC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A0579-C751-856B-BD91-C23B2AA9E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C528A-E76A-414B-946C-79A173F175C6}" type="datetime1">
              <a:rPr lang="en-US" smtClean="0"/>
              <a:t>9/10/24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28CC2-82B4-DE20-B5AA-48BE190DC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8B101-BE24-1983-9065-6BA520753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7D933C-DF95-5365-F5C1-F1498E776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936ED-01E8-71DF-FB7A-FD7802D5A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D2555-F48E-0CD5-7833-F271C6199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5CE49-D2F1-D84A-9B2E-0E5EACFB1C70}" type="datetime1">
              <a:rPr lang="en-US" smtClean="0"/>
              <a:t>9/10/24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89A4D-5030-4CF5-CCA8-0D8D8B6B2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47716-553C-E069-D179-B09B234AF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7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1379E-25AB-5771-3F10-00F8059C3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2060"/>
                </a:solidFill>
                <a:latin typeface="Poppins" pitchFamily="2" charset="77"/>
                <a:cs typeface="Poppins" pitchFamily="2" charset="77"/>
              </a:rPr>
              <a:t>Programming Language Concepts </a:t>
            </a:r>
            <a:r>
              <a:rPr lang="en-US" sz="6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Tutorials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E79E56-D071-8596-A083-46AA9F3F7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98901"/>
          </a:xfrm>
        </p:spPr>
        <p:txBody>
          <a:bodyPr/>
          <a:lstStyle/>
          <a:p>
            <a:r>
              <a:rPr lang="en-US" sz="2000" i="1" dirty="0">
                <a:latin typeface="Avenir Book" panose="02000503020000020003" pitchFamily="2" charset="0"/>
              </a:rPr>
              <a:t>Become a Programming Languages Designer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8EA932-9ED4-8A19-5408-425870D34EB7}"/>
              </a:ext>
            </a:extLst>
          </p:cNvPr>
          <p:cNvSpPr txBox="1"/>
          <p:nvPr/>
        </p:nvSpPr>
        <p:spPr>
          <a:xfrm>
            <a:off x="4324796" y="4604559"/>
            <a:ext cx="3409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Supervised by </a:t>
            </a: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Dr. Kenny Zhu</a:t>
            </a:r>
          </a:p>
          <a:p>
            <a:pPr algn="ctr"/>
            <a:endParaRPr lang="en-US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97CE70-3030-1D1D-BBAD-2E5D46F4850A}"/>
              </a:ext>
            </a:extLst>
          </p:cNvPr>
          <p:cNvSpPr txBox="1"/>
          <p:nvPr/>
        </p:nvSpPr>
        <p:spPr>
          <a:xfrm>
            <a:off x="4505619" y="5094034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TAs: </a:t>
            </a:r>
            <a:r>
              <a:rPr lang="en-US" dirty="0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Essam Abdelghany</a:t>
            </a:r>
          </a:p>
        </p:txBody>
      </p:sp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4DF8CA4-0807-98E2-7412-FD2C5D6F1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39" y="4481742"/>
            <a:ext cx="2748130" cy="1593915"/>
          </a:xfrm>
          <a:prstGeom prst="rect">
            <a:avLst/>
          </a:prstGeom>
        </p:spPr>
      </p:pic>
      <p:pic>
        <p:nvPicPr>
          <p:cNvPr id="1026" name="Picture 2" descr="Programming language - Free communications icons">
            <a:extLst>
              <a:ext uri="{FF2B5EF4-FFF2-40B4-BE49-F238E27FC236}">
                <a16:creationId xmlns:a16="http://schemas.microsoft.com/office/drawing/2014/main" id="{9F70529A-BB64-EB0E-4A24-7B8033B4E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8515" y="4001234"/>
            <a:ext cx="2499312" cy="2499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FEAEC-9D59-703D-A89A-0294FB18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0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25CA9-9CFA-B90E-CFB4-2EE8537C4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7B8EC-A1E0-DF48-B984-0A0FC6472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4CAA4A3-FBED-E0BA-8C59-5F830285F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3FC495-2FE2-E5BC-10A1-DC366E0EE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ADFB19C1-FE1B-4D96-463D-F7BF27441F1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83729" y="3815413"/>
                <a:ext cx="10224542" cy="2760467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Should be equivalent to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:= 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|"/>
                        <m:endChr m:val="|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𝜆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. 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𝑒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000" b="1" i="1" dirty="0">
                  <a:latin typeface="Cambria Math" panose="02040503050406030204" pitchFamily="18" charset="0"/>
                  <a:cs typeface="Poppins" pitchFamily="2" charset="77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fPr>
                        <m:num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</m:num>
                        <m:den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𝑥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𝑡𝑒𝑟𝑚</m:t>
                          </m:r>
                        </m:den>
                      </m:f>
                      <m:r>
                        <a:rPr lang="en-US" sz="2000" b="0" i="1" dirty="0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[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𝑣𝑎𝑟𝑖𝑎𝑏𝑙𝑒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],</m:t>
                      </m:r>
                      <m:f>
                        <m:fPr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fPr>
                        <m:num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𝑒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𝑡𝑒𝑟𝑚</m:t>
                          </m:r>
                        </m:num>
                        <m:den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𝜆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𝑥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.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𝑒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𝑡𝑒𝑟𝑚</m:t>
                          </m:r>
                        </m:den>
                      </m:f>
                      <m:r>
                        <a:rPr lang="en-US" sz="2000" b="0" i="1" dirty="0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[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𝑎𝑏𝑠𝑡𝑟𝑎𝑐𝑡𝑖𝑜𝑛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],</m:t>
                      </m:r>
                      <m:f>
                        <m:fPr>
                          <m:ctrlP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𝑡𝑒𝑟𝑚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 </m:t>
                          </m:r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𝑡𝑒𝑟𝑚</m:t>
                          </m:r>
                        </m:num>
                        <m:den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a:rPr lang="en-US" sz="2000" b="0" i="1" dirty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𝑡𝑒𝑟𝑚</m:t>
                          </m:r>
                        </m:den>
                      </m:f>
                      <m:r>
                        <a:rPr lang="en-US" sz="2000" b="0" i="1" dirty="0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[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𝑓𝑢𝑛𝑐𝑡𝑖𝑜𝑛𝐶𝑎𝑙𝑙</m:t>
                      </m:r>
                      <m:r>
                        <a:rPr lang="en-US" sz="2000" b="0" i="1" dirty="0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]</m:t>
                      </m:r>
                    </m:oMath>
                  </m:oMathPara>
                </a14:m>
                <a:endParaRPr lang="en-US" sz="2000" b="1" dirty="0">
                  <a:latin typeface="Avenir Book" panose="02000503020000020003" pitchFamily="2" charset="0"/>
                  <a:cs typeface="Poppins" pitchFamily="2" charset="77"/>
                </a:endParaRPr>
              </a:p>
              <a:p>
                <a:pPr marL="0" indent="0">
                  <a:buNone/>
                </a:pPr>
                <a:endParaRPr lang="en-US" sz="2000" dirty="0">
                  <a:latin typeface="Avenir Book" panose="02000503020000020003" pitchFamily="2" charset="0"/>
                  <a:cs typeface="Poppins" pitchFamily="2" charset="77"/>
                </a:endParaRPr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ADFB19C1-FE1B-4D96-463D-F7BF27441F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83729" y="3815413"/>
                <a:ext cx="10224542" cy="2760467"/>
              </a:xfrm>
              <a:blipFill>
                <a:blip r:embed="rId4"/>
                <a:stretch>
                  <a:fillRect l="-868" t="-2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51581120-CA74-E989-158B-A09E8791B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344731"/>
            <a:ext cx="7772400" cy="20340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471130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90D26-53E6-F405-8DFE-EB097FC09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55580-88E9-D593-5F4F-A403DF2CB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94C4B55C-71F3-22D9-1456-9BC1FA38E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E10A5-4319-9FC2-E76B-B787AE6DD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FAA7F37D-FF6C-DC59-030C-99200CF7BB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94064" y="4736387"/>
                <a:ext cx="10224542" cy="1619963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0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=0</m:t>
                      </m:r>
                    </m:oMath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1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=1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𝑙𝑒𝑡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2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sz="2000" b="0" i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𝑙𝑒𝑡</m:t>
                          </m:r>
                          <m:r>
                            <a:rPr lang="en-US" sz="2000" b="0" i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n</m:t>
                          </m:r>
                        </m:e>
                        <m:sub>
                          <m:r>
                            <a:rPr lang="en-US" sz="2000" b="0" i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3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+1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𝑙𝑒𝑡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4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2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3</m:t>
                          </m:r>
                        </m:sub>
                      </m:sSub>
                    </m:oMath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𝑡h𝑒𝑛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4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+2</m:t>
                          </m:r>
                        </m:e>
                      </m:d>
                      <m:r>
                        <a:rPr lang="en-US" sz="200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;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𝑡h𝑎𝑡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𝑖𝑠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,</m:t>
                      </m:r>
                      <m:r>
                        <a:rPr lang="en-US" sz="200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+2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+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(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+1)</m:t>
                      </m:r>
                    </m:oMath>
                  </m:oMathPara>
                </a14:m>
                <a:endParaRPr lang="en-US" sz="2000" dirty="0">
                  <a:latin typeface="Avenir Book" panose="02000503020000020003" pitchFamily="2" charset="0"/>
                  <a:cs typeface="Poppins" pitchFamily="2" charset="77"/>
                </a:endParaRPr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FAA7F37D-FF6C-DC59-030C-99200CF7BB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94064" y="4736387"/>
                <a:ext cx="10224542" cy="1619963"/>
              </a:xfrm>
              <a:blipFill>
                <a:blip r:embed="rId4"/>
                <a:stretch>
                  <a:fillRect b="-1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1ED51F2F-096A-AFD1-0B60-9356FFB4A99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4454"/>
          <a:stretch/>
        </p:blipFill>
        <p:spPr>
          <a:xfrm>
            <a:off x="838200" y="1197866"/>
            <a:ext cx="8276924" cy="33793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41697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084C3-FFB7-0F93-62B0-DB4033406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BD842-98CC-1EAE-E1B0-73BF92CE0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E5BB5C9-5457-848A-3535-2F12DEEB3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DC74F8-D0E7-E297-EE44-D1E598527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DDBF5145-E045-57A1-7787-B0E7F1140D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94064" y="4736387"/>
                <a:ext cx="10224542" cy="1619963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𝐹𝑖𝑏𝑠𝑢𝑚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0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=0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𝑙𝑒𝑡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2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𝐹𝑖𝑏𝑠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𝑢𝑚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𝑙𝑒𝑡</m:t>
                          </m:r>
                          <m:r>
                            <a:rPr lang="en-US" sz="2000" b="0" i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n</m:t>
                          </m:r>
                        </m:e>
                        <m:sub>
                          <m:r>
                            <a:rPr lang="en-US" sz="2000" b="0" i="0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3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+1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𝑙𝑒𝑡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4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2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Poppins" pitchFamily="2" charset="77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3</m:t>
                          </m:r>
                        </m:sub>
                      </m:sSub>
                    </m:oMath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𝑡h𝑒𝑛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4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𝐹𝑖𝑏𝑠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𝑢𝑚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1</m:t>
                          </m:r>
                        </m:e>
                      </m:d>
                      <m:r>
                        <a:rPr lang="en-US" sz="2000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;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𝑡h𝑎𝑡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𝑖𝑠</m:t>
                      </m:r>
                      <m:r>
                        <a:rPr lang="en-US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,</m:t>
                      </m:r>
                      <m:r>
                        <a:rPr lang="en-US" sz="2000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𝑠𝑢𝑚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i="1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+</m:t>
                          </m:r>
                          <m: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1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𝐹𝑖𝑏𝑠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𝑢𝑚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chemeClr val="accent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cs typeface="Poppins" pitchFamily="2" charset="77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+</m:t>
                      </m:r>
                      <m:r>
                        <a:rPr lang="en-US" sz="2000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𝐹𝑖𝑏</m:t>
                      </m:r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(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cs typeface="Poppins" pitchFamily="2" charset="77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cs typeface="Poppins" pitchFamily="2" charset="77"/>
                        </a:rPr>
                        <m:t>+1)</m:t>
                      </m:r>
                    </m:oMath>
                  </m:oMathPara>
                </a14:m>
                <a:endParaRPr lang="en-US" sz="2000" dirty="0">
                  <a:latin typeface="Avenir Book" panose="02000503020000020003" pitchFamily="2" charset="0"/>
                  <a:cs typeface="Poppins" pitchFamily="2" charset="77"/>
                </a:endParaRPr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DDBF5145-E045-57A1-7787-B0E7F1140D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94064" y="4736387"/>
                <a:ext cx="10224542" cy="1619963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821E4E78-19E8-5398-BD97-D5AAA28EFC9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4454"/>
          <a:stretch/>
        </p:blipFill>
        <p:spPr>
          <a:xfrm>
            <a:off x="838200" y="1197866"/>
            <a:ext cx="8276924" cy="33793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046786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51CD4-AEE8-A0E3-FB67-B6193105A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D9E9-1F37-8715-BFAC-1E3E0FBD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46D2447-62C2-6A0C-7B52-CB913DA54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B10578-EC30-8D29-1C4D-28C289119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12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00FA35AB-C6AC-CAA3-599F-4A08C0AE0E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346190"/>
                <a:ext cx="10224542" cy="2400471"/>
              </a:xfrm>
            </p:spPr>
            <p:txBody>
              <a:bodyPr>
                <a:noAutofit/>
              </a:bodyPr>
              <a:lstStyle/>
              <a:p>
                <a:pPr marL="0" marR="0" indent="0" algn="just">
                  <a:lnSpc>
                    <a:spcPct val="13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dirty="0"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By induction with derivation of </a:t>
                </a:r>
                <a:r>
                  <a:rPr lang="en-US" sz="2000" dirty="0" err="1"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fibsum</a:t>
                </a:r>
                <a:r>
                  <a:rPr lang="en-US" sz="2000" dirty="0"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 marL="0" marR="0" indent="0">
                  <a:lnSpc>
                    <a:spcPct val="13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Case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lit/>
                          </m:rPr>
                          <a:rPr lang="en-US" sz="18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𝑓𝑖𝑏𝑠𝑢𝑚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𝑍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𝑍</m:t>
                        </m:r>
                      </m:den>
                    </m:f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𝑓𝑖𝑏𝑠𝑢𝑚𝑍</m:t>
                    </m:r>
                    <m:r>
                      <a:rPr lang="en-US" sz="1800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:</m:t>
                    </m:r>
                  </m:oMath>
                </a14:m>
                <a:endParaRPr lang="en-US" sz="2000" dirty="0">
                  <a:latin typeface="Avenir Book" panose="02000503020000020003" pitchFamily="2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3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Construct proof statement for this case:</a:t>
                </a:r>
              </a:p>
              <a:p>
                <a:pPr marL="0" indent="0">
                  <a:lnSpc>
                    <a:spcPct val="135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𝑓𝑖𝑏𝑠𝑢𝑚</m:t>
                      </m:r>
                      <m: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𝑡h𝑒𝑛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𝑓𝑖𝑏</m:t>
                      </m:r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</m:groupChr>
                      <m:r>
                        <a:rPr lang="en-US" sz="2000" i="1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𝑓𝑖𝑏𝑠𝑢𝑚</m:t>
                      </m:r>
                      <m: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𝑡h</m:t>
                      </m:r>
                      <m:r>
                        <a:rPr lang="en-US" sz="20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𝑒𝑛</m:t>
                      </m:r>
                      <m:r>
                        <a:rPr lang="en-US" sz="200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𝑓𝑖𝑏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</m:d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00FA35AB-C6AC-CAA3-599F-4A08C0AE0E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346190"/>
                <a:ext cx="10224542" cy="2400471"/>
              </a:xfrm>
              <a:blipFill>
                <a:blip r:embed="rId4"/>
                <a:stretch>
                  <a:fillRect l="-7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B7088F13-C3AA-C8CA-DB4D-F4C85094548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180" t="81797"/>
          <a:stretch/>
        </p:blipFill>
        <p:spPr>
          <a:xfrm>
            <a:off x="838200" y="1490310"/>
            <a:ext cx="8888721" cy="6971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36934EB4-BAED-FB90-174E-FC373C8AB1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47701288"/>
                  </p:ext>
                </p:extLst>
              </p:nvPr>
            </p:nvGraphicFramePr>
            <p:xfrm>
              <a:off x="838199" y="4636170"/>
              <a:ext cx="10365607" cy="173736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452034">
                      <a:extLst>
                        <a:ext uri="{9D8B030D-6E8A-4147-A177-3AD203B41FA5}">
                          <a16:colId xmlns:a16="http://schemas.microsoft.com/office/drawing/2014/main" val="3877165745"/>
                        </a:ext>
                      </a:extLst>
                    </a:gridCol>
                    <a:gridCol w="4730770">
                      <a:extLst>
                        <a:ext uri="{9D8B030D-6E8A-4147-A177-3AD203B41FA5}">
                          <a16:colId xmlns:a16="http://schemas.microsoft.com/office/drawing/2014/main" val="2927004020"/>
                        </a:ext>
                      </a:extLst>
                    </a:gridCol>
                    <a:gridCol w="3085891">
                      <a:extLst>
                        <a:ext uri="{9D8B030D-6E8A-4147-A177-3AD203B41FA5}">
                          <a16:colId xmlns:a16="http://schemas.microsoft.com/office/drawing/2014/main" val="993400546"/>
                        </a:ext>
                      </a:extLst>
                    </a:gridCol>
                    <a:gridCol w="2096912">
                      <a:extLst>
                        <a:ext uri="{9D8B030D-6E8A-4147-A177-3AD203B41FA5}">
                          <a16:colId xmlns:a16="http://schemas.microsoft.com/office/drawing/2014/main" val="4053759697"/>
                        </a:ext>
                      </a:extLst>
                    </a:gridCol>
                  </a:tblGrid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i="1" kern="1200" dirty="0" smtClean="0">
                                    <a:solidFill>
                                      <a:schemeClr val="l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𝑓𝑖𝑏</m:t>
                                </m:r>
                                <m:r>
                                  <a:rPr lang="en-US" sz="1800" b="0" i="1" kern="1200" dirty="0" smtClean="0">
                                    <a:solidFill>
                                      <a:schemeClr val="l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r>
                                  <a:rPr lang="en-US" sz="1800" b="0" i="1" kern="1200" dirty="0" smtClean="0">
                                    <a:solidFill>
                                      <a:schemeClr val="l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𝑍</m:t>
                                </m:r>
                                <m:r>
                                  <a:rPr lang="en-US" sz="1800" b="0" i="1" kern="1200" dirty="0" smtClean="0">
                                    <a:solidFill>
                                      <a:schemeClr val="l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r>
                                  <a:rPr lang="en-US" sz="1800" b="0" i="1" kern="1200" dirty="0" smtClean="0">
                                    <a:solidFill>
                                      <a:schemeClr val="l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𝑍</m:t>
                                </m:r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𝐵𝑦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b="0" i="1" dirty="0" err="1" smtClean="0">
                                    <a:latin typeface="Cambria Math" panose="02040503050406030204" pitchFamily="18" charset="0"/>
                                  </a:rPr>
                                  <m:t>𝑓𝑖𝑏𝑍</m:t>
                                </m:r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b="0" dirty="0"/>
                            <a:t>n1=Z,n2=Z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71352683"/>
                      </a:ext>
                    </a:extLst>
                  </a:tr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𝑓𝑖𝑏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𝑍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) 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𝑍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) 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𝐵𝑦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 dirty="0" err="1" smtClean="0">
                                    <a:latin typeface="Cambria Math" panose="02040503050406030204" pitchFamily="18" charset="0"/>
                                  </a:rPr>
                                  <m:t>𝑓𝑖𝑏𝑆𝑍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n3=S(Z)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88271530"/>
                      </a:ext>
                    </a:extLst>
                  </a:tr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𝑎𝑑𝑑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𝑍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𝑍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) 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𝑍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) 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𝐵𝑦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 dirty="0" err="1" smtClean="0">
                                    <a:latin typeface="Cambria Math" panose="02040503050406030204" pitchFamily="18" charset="0"/>
                                  </a:rPr>
                                  <m:t>𝑎𝑑𝑑𝑍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n3=S(Z), n4=S(Z)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59348634"/>
                      </a:ext>
                    </a:extLst>
                  </a:tr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𝑓𝑖𝑏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𝑍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)) 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𝑍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) 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𝐵𝑦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 dirty="0" err="1" smtClean="0">
                                    <a:latin typeface="Cambria Math" panose="02040503050406030204" pitchFamily="18" charset="0"/>
                                  </a:rPr>
                                  <m:t>𝑓𝑖𝑏𝑆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𝑎𝑛𝑑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 (2),(3),(4)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Must use fibS</a:t>
                          </a:r>
                        </a:p>
                        <a:p>
                          <a:r>
                            <a:rPr lang="en-US" dirty="0"/>
                            <a:t>n1=Z, n4=1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560730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36934EB4-BAED-FB90-174E-FC373C8AB1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47701288"/>
                  </p:ext>
                </p:extLst>
              </p:nvPr>
            </p:nvGraphicFramePr>
            <p:xfrm>
              <a:off x="838199" y="4636170"/>
              <a:ext cx="10365607" cy="173736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452034">
                      <a:extLst>
                        <a:ext uri="{9D8B030D-6E8A-4147-A177-3AD203B41FA5}">
                          <a16:colId xmlns:a16="http://schemas.microsoft.com/office/drawing/2014/main" val="3877165745"/>
                        </a:ext>
                      </a:extLst>
                    </a:gridCol>
                    <a:gridCol w="4730770">
                      <a:extLst>
                        <a:ext uri="{9D8B030D-6E8A-4147-A177-3AD203B41FA5}">
                          <a16:colId xmlns:a16="http://schemas.microsoft.com/office/drawing/2014/main" val="2927004020"/>
                        </a:ext>
                      </a:extLst>
                    </a:gridCol>
                    <a:gridCol w="3085891">
                      <a:extLst>
                        <a:ext uri="{9D8B030D-6E8A-4147-A177-3AD203B41FA5}">
                          <a16:colId xmlns:a16="http://schemas.microsoft.com/office/drawing/2014/main" val="993400546"/>
                        </a:ext>
                      </a:extLst>
                    </a:gridCol>
                    <a:gridCol w="2096912">
                      <a:extLst>
                        <a:ext uri="{9D8B030D-6E8A-4147-A177-3AD203B41FA5}">
                          <a16:colId xmlns:a16="http://schemas.microsoft.com/office/drawing/2014/main" val="4053759697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1" t="-10345" r="-110188" b="-4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67623" t="-10345" r="-68443" b="-4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b="0" dirty="0"/>
                            <a:t>n1=Z,n2=Z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7135268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1" t="-110345" r="-110188" b="-3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67623" t="-110345" r="-68443" b="-3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n3=S(Z)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88271530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1" t="-210345" r="-110188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67623" t="-210345" r="-68443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n3=S(Z), n4=S(Z)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59348634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1" t="-180000" r="-110188" b="-1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67623" t="-180000" r="-68443" b="-1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Must use fibS</a:t>
                          </a:r>
                        </a:p>
                        <a:p>
                          <a:r>
                            <a:rPr lang="en-US" dirty="0"/>
                            <a:t>n1=Z, n4=1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560730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44DC3A23-A9D6-6612-7E39-A452EB81CFA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5735" t="14454" r="5059" b="19625"/>
          <a:stretch/>
        </p:blipFill>
        <p:spPr>
          <a:xfrm>
            <a:off x="7141944" y="2116824"/>
            <a:ext cx="4425453" cy="15608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2">
                <a:lumMod val="2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547451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D93648-B61E-060C-2FF1-6C30F771E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2021-4EB7-FBA0-F8C4-BB898C4D8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208903D-FC60-9B4C-B821-A1B254423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9CB8C1-C288-84AE-8CF4-9B0F5ECE9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BA259730-5D5C-0E1E-9D7E-042B369179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8" y="1956894"/>
                <a:ext cx="10946301" cy="2956750"/>
              </a:xfrm>
            </p:spPr>
            <p:txBody>
              <a:bodyPr>
                <a:noAutofit/>
              </a:bodyPr>
              <a:lstStyle/>
              <a:p>
                <a:pPr marL="0" marR="0" indent="0">
                  <a:lnSpc>
                    <a:spcPct val="13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Case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b="1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𝑓𝑖𝑏𝑠𝑢𝑚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𝑓𝑖𝑏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𝑆</m:t>
                        </m:r>
                        <m:d>
                          <m:d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sz="1800" i="1" dirty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𝑎𝑑𝑑</m:t>
                        </m:r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1800" i="1" dirty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</m:num>
                      <m:den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𝑓𝑖𝑏𝑠𝑢𝑚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  <m:d>
                          <m:dPr>
                            <m:ctrlPr>
                              <a:rPr lang="en-US" sz="1800" i="1" smtClean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800" i="1" smtClean="0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  </m:t>
                            </m:r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b>
                        </m:sSub>
                      </m:den>
                    </m:f>
                    <m:r>
                      <a:rPr lang="en-US" sz="1800" b="0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𝑓𝑖𝑏𝑠𝑢𝑚𝑆</m:t>
                    </m:r>
                    <m:r>
                      <a:rPr lang="en-US" sz="1800" i="1" smtClean="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:</m:t>
                    </m:r>
                  </m:oMath>
                </a14:m>
                <a:endParaRPr lang="en-US" sz="2000" i="1" dirty="0">
                  <a:latin typeface="Avenir Book" panose="02000503020000020003" pitchFamily="2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35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Book" panose="02000503020000020003" pitchFamily="2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3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Construct proof statement for this case:</a:t>
                </a:r>
              </a:p>
              <a:p>
                <a:pPr marL="0" indent="0">
                  <a:lnSpc>
                    <a:spcPct val="135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𝑓𝑖𝑏𝑠𝑢𝑚</m:t>
                      </m:r>
                      <m: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𝑡h𝑒𝑛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𝑓𝑖𝑏</m:t>
                      </m:r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groupChr>
                        <m:groupChrPr>
                          <m:chr m:val="→"/>
                          <m:vertJc m:val="bot"/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</m:e>
                      </m:groupChr>
                      <m:r>
                        <a:rPr lang="en-US" sz="2000" i="1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fibsum</m:t>
                      </m:r>
                      <m: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𝑡h𝑒𝑛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𝑓𝑖𝑏</m:t>
                      </m:r>
                      <m:r>
                        <a:rPr lang="en-US" sz="20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b="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i="1" dirty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>
                  <a:lnSpc>
                    <a:spcPct val="135000"/>
                  </a:lnSpc>
                  <a:spcBef>
                    <a:spcPts val="0"/>
                  </a:spcBef>
                </a:pPr>
                <a:endPara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Book" panose="02000503020000020003" pitchFamily="2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Inductive Hypothesis:</a:t>
                </a:r>
              </a:p>
              <a:p>
                <a:pPr marL="0" indent="0">
                  <a:lnSpc>
                    <a:spcPct val="135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𝑓𝑖𝑏𝑠𝑢𝑚</m:t>
                      </m:r>
                      <m: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𝑡h𝑒𝑛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𝑓𝑖𝑏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groupChr>
                        <m:groupChrPr>
                          <m:chr m:val="→"/>
                          <m:vertJc m:val="bot"/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groupChr>
                      <m:r>
                        <a:rPr lang="en-US" sz="2000" i="1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𝑓𝑖𝑏𝑠𝑢𝑚</m:t>
                      </m:r>
                      <m: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𝑡h𝑒𝑛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𝑓𝑖𝑏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BA259730-5D5C-0E1E-9D7E-042B369179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8" y="1956894"/>
                <a:ext cx="10946301" cy="2956750"/>
              </a:xfrm>
              <a:blipFill>
                <a:blip r:embed="rId4"/>
                <a:stretch>
                  <a:fillRect l="-579" b="-18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9AE46750-54AE-EB53-3B8F-B8B8111B454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735" t="14454" r="5059" b="19625"/>
          <a:stretch/>
        </p:blipFill>
        <p:spPr>
          <a:xfrm>
            <a:off x="7359047" y="1494713"/>
            <a:ext cx="4425453" cy="15608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2">
                <a:lumMod val="2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578736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0447D-0F3B-F576-6473-A7ABF9603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3C81A-77C7-0D20-95D3-6CD8D6EFA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8CA0EC74-6761-F047-AA62-A8A2E7ED1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D43003-6188-A2FE-A6DD-1EDFFA970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22F7F3EE-1114-148C-C178-B05108EB52C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431203"/>
                <a:ext cx="10946301" cy="2956750"/>
              </a:xfrm>
            </p:spPr>
            <p:txBody>
              <a:bodyPr>
                <a:noAutofit/>
              </a:bodyPr>
              <a:lstStyle/>
              <a:p>
                <a:pPr marL="0" marR="0" indent="0">
                  <a:lnSpc>
                    <a:spcPct val="13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Construct proof statement for this case:</a:t>
                </a:r>
              </a:p>
              <a:p>
                <a:pPr marL="0" indent="0">
                  <a:lnSpc>
                    <a:spcPct val="135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fibsum</m:t>
                      </m:r>
                      <m: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 </m:t>
                          </m:r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𝑡h𝑒𝑛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𝑓𝑖𝑏</m:t>
                      </m:r>
                      <m:r>
                        <a:rPr lang="en-US" sz="20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b="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20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FF0000"/>
                  </a:solidFill>
                  <a:latin typeface="Avenir Book" panose="02000503020000020003" pitchFamily="2" charset="0"/>
                </a:endParaRPr>
              </a:p>
              <a:p>
                <a:pPr marL="0" indent="0">
                  <a:lnSpc>
                    <a:spcPct val="135000"/>
                  </a:lnSpc>
                  <a:spcBef>
                    <a:spcPts val="0"/>
                  </a:spcBef>
                  <a:buNone/>
                </a:pPr>
                <a:r>
                  <a:rPr 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venir Book" panose="02000503020000020003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Inductive Hypothesis:</a:t>
                </a:r>
              </a:p>
              <a:p>
                <a:pPr marL="0" indent="0">
                  <a:lnSpc>
                    <a:spcPct val="135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𝑓𝑖𝑏𝑠𝑢𝑚</m:t>
                      </m:r>
                      <m:r>
                        <a:rPr lang="en-US" sz="2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𝑡h𝑒𝑛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𝑓𝑖𝑏</m:t>
                      </m:r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sz="20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0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22F7F3EE-1114-148C-C178-B05108EB52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431203"/>
                <a:ext cx="10946301" cy="2956750"/>
              </a:xfrm>
              <a:blipFill>
                <a:blip r:embed="rId4"/>
                <a:stretch>
                  <a:fillRect l="-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2A6D83A4-A4DE-D89B-3884-F0722204FDC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735" t="14454" r="5059" b="19625"/>
          <a:stretch/>
        </p:blipFill>
        <p:spPr>
          <a:xfrm>
            <a:off x="7359047" y="1494713"/>
            <a:ext cx="4425453" cy="15608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2">
                <a:lumMod val="25000"/>
              </a:schemeClr>
            </a:solidFill>
          </a:ln>
          <a:effectLst/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0453AFCD-9A93-14F5-43B7-1B17651E809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85347552"/>
                  </p:ext>
                </p:extLst>
              </p:nvPr>
            </p:nvGraphicFramePr>
            <p:xfrm>
              <a:off x="838198" y="3399600"/>
              <a:ext cx="11238188" cy="329184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490086">
                      <a:extLst>
                        <a:ext uri="{9D8B030D-6E8A-4147-A177-3AD203B41FA5}">
                          <a16:colId xmlns:a16="http://schemas.microsoft.com/office/drawing/2014/main" val="3877165745"/>
                        </a:ext>
                      </a:extLst>
                    </a:gridCol>
                    <a:gridCol w="5129008">
                      <a:extLst>
                        <a:ext uri="{9D8B030D-6E8A-4147-A177-3AD203B41FA5}">
                          <a16:colId xmlns:a16="http://schemas.microsoft.com/office/drawing/2014/main" val="2927004020"/>
                        </a:ext>
                      </a:extLst>
                    </a:gridCol>
                    <a:gridCol w="2665687">
                      <a:extLst>
                        <a:ext uri="{9D8B030D-6E8A-4147-A177-3AD203B41FA5}">
                          <a16:colId xmlns:a16="http://schemas.microsoft.com/office/drawing/2014/main" val="993400546"/>
                        </a:ext>
                      </a:extLst>
                    </a:gridCol>
                    <a:gridCol w="2953407">
                      <a:extLst>
                        <a:ext uri="{9D8B030D-6E8A-4147-A177-3AD203B41FA5}">
                          <a16:colId xmlns:a16="http://schemas.microsoft.com/office/drawing/2014/main" val="4053759697"/>
                        </a:ext>
                      </a:extLst>
                    </a:gridCol>
                  </a:tblGrid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i="1" kern="1200" dirty="0" smtClean="0">
                                    <a:solidFill>
                                      <a:schemeClr val="l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𝑓𝑖𝑏𝑠𝑢𝑚</m:t>
                                </m:r>
                                <m:r>
                                  <a:rPr lang="en-US" sz="1800" b="0" i="1" kern="1200" dirty="0" smtClean="0">
                                    <a:solidFill>
                                      <a:schemeClr val="l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sz="1800" b="0" i="1" kern="1200" dirty="0" smtClean="0">
                                        <a:solidFill>
                                          <a:schemeClr val="lt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kern="1200" dirty="0" smtClean="0">
                                        <a:solidFill>
                                          <a:schemeClr val="lt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800" b="0" i="1" kern="1200" dirty="0" smtClean="0">
                                        <a:solidFill>
                                          <a:schemeClr val="lt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800" b="0" i="1" kern="1200" dirty="0" smtClean="0">
                                    <a:solidFill>
                                      <a:schemeClr val="lt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sz="1800" b="0" i="1" kern="1200" dirty="0" smtClean="0">
                                        <a:solidFill>
                                          <a:schemeClr val="lt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b="0" i="1" kern="1200" dirty="0" smtClean="0">
                                        <a:solidFill>
                                          <a:schemeClr val="lt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800" b="0" i="1" kern="1200" dirty="0" smtClean="0">
                                        <a:solidFill>
                                          <a:schemeClr val="lt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𝐵𝑦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𝑎𝑠𝑠𝑢𝑚𝑝𝑡𝑖𝑜𝑛</m:t>
                                </m:r>
                              </m:oMath>
                            </m:oMathPara>
                          </a14:m>
                          <a:endParaRPr lang="en-US" b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b="0" dirty="0"/>
                            <a:t>Draft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71352683"/>
                      </a:ext>
                    </a:extLst>
                  </a:tr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𝑓𝑖𝑏</m:t>
                              </m:r>
                              <m:r>
                                <a:rPr lang="en-US" sz="18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US" sz="1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  <m:r>
                                    <a:rPr lang="en-US" sz="1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sz="18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oMath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(1) and IH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y = S(n2)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88271530"/>
                      </a:ext>
                    </a:extLst>
                  </a:tr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𝑓𝑖𝑏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assumption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x = n3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59348634"/>
                      </a:ext>
                    </a:extLst>
                  </a:tr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𝑎𝑑𝑑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assumption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Towards </a:t>
                          </a:r>
                          <a:r>
                            <a:rPr lang="en-US" sz="1800" dirty="0"/>
                            <a:t>Add n3 S(n2) S(n4)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5607309"/>
                      </a:ext>
                    </a:extLst>
                  </a:tr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𝑎𝑑𝑑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) </m:t>
                                </m:r>
                                <m:sSub>
                                  <m:sSubPr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) 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</a:t>
                          </a:r>
                          <a:r>
                            <a:rPr lang="en-US" dirty="0" err="1"/>
                            <a:t>addS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Towards </a:t>
                          </a:r>
                          <a:r>
                            <a:rPr lang="en-US" sz="1800" dirty="0"/>
                            <a:t>Add n3 S(n2) S(n4)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28209470"/>
                      </a:ext>
                    </a:extLst>
                  </a:tr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𝑎𝑑𝑑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i="1" dirty="0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commutativity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/>
                            <a:t>Done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8966221"/>
                      </a:ext>
                    </a:extLst>
                  </a:tr>
                  <a:tr h="245822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𝑓𝑖𝑏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1800" b="0" i="1" kern="1200" dirty="0" smtClean="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 kern="1200" dirty="0" smtClean="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800" i="1" kern="1200" dirty="0" smtClean="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))) 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𝑆</m:t>
                                </m:r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1800" b="0" i="1" kern="1200" dirty="0" smtClean="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 kern="1200" dirty="0" smtClean="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800" i="1" kern="1200" dirty="0" smtClean="0">
                                        <a:solidFill>
                                          <a:schemeClr val="dk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800" i="1" kern="1200" dirty="0" smtClean="0">
                                    <a:solidFill>
                                      <a:schemeClr val="dk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) 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(By (2), (3), (6) and fibS) </a:t>
                          </a:r>
                          <a:endParaRPr lang="en-US" i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Needs:</a:t>
                          </a:r>
                        </a:p>
                        <a:p>
                          <a:r>
                            <a:rPr lang="en-US" sz="1600" dirty="0"/>
                            <a:t>Fib S(n1) x</a:t>
                          </a:r>
                        </a:p>
                        <a:p>
                          <a:r>
                            <a:rPr lang="en-US" sz="1600" dirty="0"/>
                            <a:t>Fib S(S(n1)) y</a:t>
                          </a:r>
                        </a:p>
                        <a:p>
                          <a:r>
                            <a:rPr lang="en-US" sz="1600" dirty="0"/>
                            <a:t>Add x y S(n4)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1862991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0453AFCD-9A93-14F5-43B7-1B17651E809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85347552"/>
                  </p:ext>
                </p:extLst>
              </p:nvPr>
            </p:nvGraphicFramePr>
            <p:xfrm>
              <a:off x="838198" y="3399600"/>
              <a:ext cx="11238188" cy="329184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490086">
                      <a:extLst>
                        <a:ext uri="{9D8B030D-6E8A-4147-A177-3AD203B41FA5}">
                          <a16:colId xmlns:a16="http://schemas.microsoft.com/office/drawing/2014/main" val="3877165745"/>
                        </a:ext>
                      </a:extLst>
                    </a:gridCol>
                    <a:gridCol w="5129008">
                      <a:extLst>
                        <a:ext uri="{9D8B030D-6E8A-4147-A177-3AD203B41FA5}">
                          <a16:colId xmlns:a16="http://schemas.microsoft.com/office/drawing/2014/main" val="2927004020"/>
                        </a:ext>
                      </a:extLst>
                    </a:gridCol>
                    <a:gridCol w="2665687">
                      <a:extLst>
                        <a:ext uri="{9D8B030D-6E8A-4147-A177-3AD203B41FA5}">
                          <a16:colId xmlns:a16="http://schemas.microsoft.com/office/drawing/2014/main" val="993400546"/>
                        </a:ext>
                      </a:extLst>
                    </a:gridCol>
                    <a:gridCol w="2953407">
                      <a:extLst>
                        <a:ext uri="{9D8B030D-6E8A-4147-A177-3AD203B41FA5}">
                          <a16:colId xmlns:a16="http://schemas.microsoft.com/office/drawing/2014/main" val="4053759697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3" t="-6897" r="-110396" b="-8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210952" t="-6897" r="-112381" b="-8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b="0" dirty="0"/>
                            <a:t>Draft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7135268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3" t="-106897" r="-110396" b="-7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(1) and IH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y = S(n2)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88271530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3" t="-206897" r="-110396" b="-6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assumption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x = n3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5934863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3" t="-306897" r="-110396" b="-5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assumption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Towards </a:t>
                          </a:r>
                          <a:r>
                            <a:rPr lang="en-US" sz="1800" dirty="0"/>
                            <a:t>Add n3 S(n2) S(n4)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560730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3" t="-421429" r="-110396" b="-43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</a:t>
                          </a:r>
                          <a:r>
                            <a:rPr lang="en-US" dirty="0" err="1"/>
                            <a:t>addS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Towards </a:t>
                          </a:r>
                          <a:r>
                            <a:rPr lang="en-US" sz="1800" dirty="0"/>
                            <a:t>Add n3 S(n2) S(n4)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28209470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3" t="-503448" r="-110396" b="-3206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By commutativity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/>
                            <a:t>Done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8966221"/>
                      </a:ext>
                    </a:extLst>
                  </a:tr>
                  <a:tr h="109728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9653" t="-201149" r="-110396" b="-68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(By (2), (3), (6) and fibS) </a:t>
                          </a:r>
                          <a:endParaRPr lang="en-US" i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Needs:</a:t>
                          </a:r>
                        </a:p>
                        <a:p>
                          <a:r>
                            <a:rPr lang="en-US" sz="1600" dirty="0"/>
                            <a:t>Fib S(n1) x</a:t>
                          </a:r>
                        </a:p>
                        <a:p>
                          <a:r>
                            <a:rPr lang="en-US" sz="1600" dirty="0"/>
                            <a:t>Fib S(S(n1)) y</a:t>
                          </a:r>
                        </a:p>
                        <a:p>
                          <a:r>
                            <a:rPr lang="en-US" sz="1600" dirty="0"/>
                            <a:t>Add x y S(n4)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1862991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974936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5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" sz="6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Thank You</a:t>
            </a:r>
            <a:endParaRPr lang="en-US" sz="60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63CB071-B5BB-498E-D1A1-5C0028F7E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107" y="586900"/>
            <a:ext cx="2375210" cy="1377621"/>
          </a:xfrm>
          <a:prstGeom prst="rect">
            <a:avLst/>
          </a:prstGeom>
        </p:spPr>
      </p:pic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63CA459-B9F3-56B0-61A8-94EAF8DB8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2878" y="4995282"/>
            <a:ext cx="2375210" cy="137762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D2862C-A77B-8DC2-29B4-805301F86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87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415" y="2718649"/>
            <a:ext cx="3120342" cy="1325563"/>
          </a:xfrm>
        </p:spPr>
        <p:txBody>
          <a:bodyPr>
            <a:noAutofit/>
          </a:bodyPr>
          <a:lstStyle/>
          <a:p>
            <a:r>
              <a:rPr lang="en" sz="9900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sz="99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sz="99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0AD51D9-D929-80FF-5A41-9B14FE885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325" y="2300491"/>
            <a:ext cx="3243479" cy="188121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19AE43-A1C7-DF8B-049A-2B83203D8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6B3F07-2D9C-0DA3-20FC-E22C7E49002C}"/>
              </a:ext>
            </a:extLst>
          </p:cNvPr>
          <p:cNvSpPr txBox="1"/>
          <p:nvPr/>
        </p:nvSpPr>
        <p:spPr>
          <a:xfrm>
            <a:off x="1835407" y="5361710"/>
            <a:ext cx="8873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Reminder in tutorials we recap on lecture, discuss assignments, discuss project or programming and solve practice problems. </a:t>
            </a:r>
          </a:p>
        </p:txBody>
      </p:sp>
    </p:spTree>
    <p:extLst>
      <p:ext uri="{BB962C8B-B14F-4D97-AF65-F5344CB8AC3E}">
        <p14:creationId xmlns:p14="http://schemas.microsoft.com/office/powerpoint/2010/main" val="325137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1) The minimum number of expression types to define a language, computationally as powerful as C++, is: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Three</a:t>
            </a:r>
          </a:p>
          <a:p>
            <a:pPr marL="0" indent="0">
              <a:buNone/>
            </a:pPr>
            <a:r>
              <a:rPr lang="en-US" dirty="0"/>
              <a:t>b) Four</a:t>
            </a:r>
          </a:p>
          <a:p>
            <a:pPr marL="0" indent="0">
              <a:buNone/>
            </a:pPr>
            <a:r>
              <a:rPr lang="en-US" dirty="0"/>
              <a:t>c) Number of orthogonal constructs in C</a:t>
            </a:r>
          </a:p>
          <a:p>
            <a:pPr marL="0" indent="0">
              <a:buNone/>
            </a:pPr>
            <a:r>
              <a:rPr lang="en-US" dirty="0"/>
              <a:t>d) Seven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99E19E8-C393-465E-3341-36829C84B1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77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2) In lambda calculus, values are……….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Integers, functions and other constants</a:t>
            </a:r>
          </a:p>
          <a:p>
            <a:pPr marL="0" indent="0">
              <a:buNone/>
            </a:pPr>
            <a:r>
              <a:rPr lang="en-US" dirty="0"/>
              <a:t>b) Variables</a:t>
            </a:r>
          </a:p>
          <a:p>
            <a:pPr marL="0" indent="0">
              <a:buNone/>
            </a:pPr>
            <a:r>
              <a:rPr lang="en-US" dirty="0"/>
              <a:t>c) Referenced with pointers</a:t>
            </a:r>
          </a:p>
          <a:p>
            <a:pPr marL="0" indent="0">
              <a:buNone/>
            </a:pPr>
            <a:r>
              <a:rPr lang="en-US" dirty="0"/>
              <a:t>d) Functions only</a:t>
            </a: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59DF5A1-06D3-04E9-F64A-87A03AD0A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5A167D-63BF-A3C7-34EB-5514C98B0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3</a:t>
            </a:fld>
            <a:endParaRPr lang="en-US"/>
          </a:p>
        </p:txBody>
      </p:sp>
      <p:pic>
        <p:nvPicPr>
          <p:cNvPr id="6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F47C496C-FD62-302D-1EA7-E400AC8AB7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17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3) Reducing outermost-leftmost redex first (outside of lambda abstraction)……….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Corresponds to call-by-value evaluation</a:t>
            </a:r>
          </a:p>
          <a:p>
            <a:pPr marL="0" indent="0">
              <a:buNone/>
            </a:pPr>
            <a:r>
              <a:rPr lang="en-US" dirty="0"/>
              <a:t>b) Corresponds to call-by-name evaluation</a:t>
            </a:r>
          </a:p>
          <a:p>
            <a:pPr marL="0" indent="0">
              <a:buNone/>
            </a:pPr>
            <a:r>
              <a:rPr lang="en-US" dirty="0"/>
              <a:t>c) Corresponds to full-beta reduction</a:t>
            </a:r>
          </a:p>
          <a:p>
            <a:pPr marL="0" indent="0">
              <a:buNone/>
            </a:pPr>
            <a:r>
              <a:rPr lang="en-US" dirty="0"/>
              <a:t>d) None of the above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A136CBA-2ACD-BC91-37D6-268B0C7F1C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2ABBDB-B25E-1052-25C3-A4D02C3BF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4</a:t>
            </a:fld>
            <a:endParaRPr lang="en-US"/>
          </a:p>
        </p:txBody>
      </p:sp>
      <p:pic>
        <p:nvPicPr>
          <p:cNvPr id="6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FB5D981A-9714-41BD-6AB3-483A1F61CD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1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4) Corresponds to lazy evaluation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Call by value</a:t>
            </a:r>
          </a:p>
          <a:p>
            <a:pPr marL="0" indent="0">
              <a:buNone/>
            </a:pPr>
            <a:r>
              <a:rPr lang="en-US" dirty="0"/>
              <a:t>b) Call by name</a:t>
            </a:r>
          </a:p>
          <a:p>
            <a:pPr marL="0" indent="0">
              <a:buNone/>
            </a:pPr>
            <a:r>
              <a:rPr lang="en-US" dirty="0"/>
              <a:t>c) Full beta reduction</a:t>
            </a:r>
          </a:p>
          <a:p>
            <a:pPr marL="0" indent="0">
              <a:buNone/>
            </a:pPr>
            <a:r>
              <a:rPr lang="en-US" dirty="0"/>
              <a:t>d) None of the above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59DF5A1-06D3-04E9-F64A-87A03AD0A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75375-4DF3-789E-DB55-5B3731860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5</a:t>
            </a:fld>
            <a:endParaRPr lang="en-US"/>
          </a:p>
        </p:txBody>
      </p:sp>
      <p:pic>
        <p:nvPicPr>
          <p:cNvPr id="7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463414B2-2F6B-D29B-9B2D-2D4265288B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6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4) Suppose </a:t>
            </a:r>
            <a:r>
              <a:rPr lang="en-US" dirty="0"/>
              <a:t>(𝜆𝑦. 𝑒1)[𝑒/𝑥] and 𝑦 ∈ 𝐹𝑉(𝑒)</a:t>
            </a:r>
            <a:r>
              <a:rPr lang="en-US" b="1" dirty="0"/>
              <a:t>……….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Pick 𝑞 ∉ 𝐹𝑉(𝑒) then 𝜆𝑞. 𝑒1[𝑞/𝑦][𝑒/𝑥]</a:t>
            </a:r>
          </a:p>
          <a:p>
            <a:pPr marL="0" indent="0">
              <a:buNone/>
            </a:pPr>
            <a:r>
              <a:rPr lang="en-US" dirty="0"/>
              <a:t>b) Pick 𝑞 ∉ 𝐹𝑉(𝑒1) then 𝜆𝑞. 𝑒1[𝑞/𝑦][𝑒/𝑥]</a:t>
            </a:r>
          </a:p>
          <a:p>
            <a:pPr marL="0" indent="0">
              <a:buNone/>
            </a:pPr>
            <a:r>
              <a:rPr lang="en-US" dirty="0"/>
              <a:t>c) Just plug 𝜆𝑦. 𝑒1[[𝑒 ← 𝑥]]</a:t>
            </a:r>
          </a:p>
          <a:p>
            <a:pPr marL="0" indent="0">
              <a:buNone/>
            </a:pPr>
            <a:r>
              <a:rPr lang="en-US" dirty="0"/>
              <a:t>d) Just plug 𝜆𝑦. 𝑒1[[𝑒 ← 𝑦]]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59DF5A1-06D3-04E9-F64A-87A03AD0A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5A167D-63BF-A3C7-34EB-5514C98B0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6</a:t>
            </a:fld>
            <a:endParaRPr lang="en-US"/>
          </a:p>
        </p:txBody>
      </p:sp>
      <p:pic>
        <p:nvPicPr>
          <p:cNvPr id="6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F47C496C-FD62-302D-1EA7-E400AC8AB7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21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6B957-735F-7607-1F6F-EF3B4FAC1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B8B2D-72E7-053E-1EF4-EBAE4AE72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116" y="2022057"/>
            <a:ext cx="8218613" cy="2499043"/>
          </a:xfrm>
        </p:spPr>
        <p:txBody>
          <a:bodyPr>
            <a:noAutofit/>
          </a:bodyPr>
          <a:lstStyle/>
          <a:p>
            <a:r>
              <a:rPr lang="en" sz="8000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</a:t>
            </a:r>
            <a:br>
              <a:rPr lang="en" sz="8000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</a:br>
            <a:r>
              <a:rPr lang="en" sz="8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sz="80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337F329-DC62-CC00-B253-875D4CFDA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405" y="2330971"/>
            <a:ext cx="3243479" cy="188121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04EA5-638A-2A92-2307-1047E44F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3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5DB83-D350-702B-E237-E6F332BAD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29261-7EA1-45B7-7925-B077A4073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512F86F-DF1B-3B1A-6746-18D04036B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78A4CF-7B64-850D-A30A-5618F4E17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8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756D441A-ECCA-7540-70F6-31E995CB037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94064" y="3595883"/>
                <a:ext cx="10224542" cy="2760467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Poppins" pitchFamily="2" charset="77"/>
                      </a:rPr>
                      <m:t>𝑒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Poppins" pitchFamily="2" charset="77"/>
                      </a:rPr>
                      <m:t>,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Poppins" pitchFamily="2" charset="77"/>
                      </a:rPr>
                      <m:t>𝑥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Poppins" pitchFamily="2" charset="77"/>
                      </a:rPr>
                      <m:t>, </m:t>
                    </m:r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  <a:cs typeface="Poppins" pitchFamily="2" charset="77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Poppins" pitchFamily="2" charset="77"/>
                          </a:rPr>
                          <m:t>𝑒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Poppins" pitchFamily="2" charset="77"/>
                          </a:rPr>
                          <m:t>1</m:t>
                        </m:r>
                      </m:sub>
                    </m:sSub>
                    <m:r>
                      <a:rPr lang="en-US" sz="2000" b="0" i="1" dirty="0" smtClean="0">
                        <a:latin typeface="Cambria Math" panose="02040503050406030204" pitchFamily="18" charset="0"/>
                        <a:cs typeface="Poppins" pitchFamily="2" charset="77"/>
                      </a:rPr>
                      <m:t>, </m:t>
                    </m:r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  <a:cs typeface="Poppins" pitchFamily="2" charset="77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Poppins" pitchFamily="2" charset="77"/>
                          </a:rPr>
                          <m:t>𝑒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Poppins" pitchFamily="2" charset="77"/>
                          </a:rPr>
                          <m:t>2</m:t>
                        </m:r>
                      </m:sub>
                    </m:sSub>
                    <m:r>
                      <a:rPr lang="en-US" sz="2000" i="1" dirty="0" smtClean="0">
                        <a:latin typeface="Cambria Math" panose="02040503050406030204" pitchFamily="18" charset="0"/>
                        <a:cs typeface="Poppins" pitchFamily="2" charset="77"/>
                      </a:rPr>
                      <m:t> </m:t>
                    </m:r>
                  </m:oMath>
                </a14:m>
                <a:r>
                  <a:rPr lang="en-US" sz="2000" b="1" dirty="0">
                    <a:latin typeface="Avenir Book" panose="02000503020000020003" pitchFamily="2" charset="0"/>
                    <a:cs typeface="Poppins" pitchFamily="2" charset="77"/>
                  </a:rPr>
                  <a:t>are all metavariables</a:t>
                </a:r>
              </a:p>
              <a:p>
                <a:r>
                  <a:rPr lang="en-US" sz="2000" b="1" dirty="0">
                    <a:latin typeface="Avenir Book" panose="02000503020000020003" pitchFamily="2" charset="0"/>
                    <a:cs typeface="Poppins" pitchFamily="2" charset="77"/>
                  </a:rPr>
                  <a:t>Statement written in the Backus-Naur form</a:t>
                </a:r>
              </a:p>
              <a:p>
                <a:endParaRPr lang="en-US" sz="2000" dirty="0">
                  <a:latin typeface="Avenir Book" panose="02000503020000020003" pitchFamily="2" charset="0"/>
                  <a:cs typeface="Poppins" pitchFamily="2" charset="77"/>
                </a:endParaRPr>
              </a:p>
            </p:txBody>
          </p:sp>
        </mc:Choice>
        <mc:Fallback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756D441A-ECCA-7540-70F6-31E995CB03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94064" y="3595883"/>
                <a:ext cx="10224542" cy="2760467"/>
              </a:xfrm>
              <a:blipFill>
                <a:blip r:embed="rId4"/>
                <a:stretch>
                  <a:fillRect l="-496" t="-2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C96938F4-A171-7477-C69C-45F9E44114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4064" y="1329954"/>
            <a:ext cx="7772400" cy="19753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4C48E8-8D1B-E0BD-83A6-060F215215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064" y="4455436"/>
            <a:ext cx="7772400" cy="20291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2211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3226</TotalTime>
  <Words>816</Words>
  <Application>Microsoft Macintosh PowerPoint</Application>
  <PresentationFormat>Widescreen</PresentationFormat>
  <Paragraphs>146</Paragraphs>
  <Slides>16</Slides>
  <Notes>15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Avenir Book</vt:lpstr>
      <vt:lpstr>Calibri</vt:lpstr>
      <vt:lpstr>Calibri Light</vt:lpstr>
      <vt:lpstr>Cambria Math</vt:lpstr>
      <vt:lpstr>Poppins</vt:lpstr>
      <vt:lpstr>Office Theme</vt:lpstr>
      <vt:lpstr>Programming Language Concepts Tutorials</vt:lpstr>
      <vt:lpstr>Pop Quiz</vt:lpstr>
      <vt:lpstr>Pop Quiz</vt:lpstr>
      <vt:lpstr>Pop Quiz</vt:lpstr>
      <vt:lpstr>Pop Quiz</vt:lpstr>
      <vt:lpstr>Pop Quiz</vt:lpstr>
      <vt:lpstr>Pop Quiz</vt:lpstr>
      <vt:lpstr>Assignment Solution</vt:lpstr>
      <vt:lpstr>Assignment Solution</vt:lpstr>
      <vt:lpstr>Assignment Solution</vt:lpstr>
      <vt:lpstr>Assignment Solution</vt:lpstr>
      <vt:lpstr>Assignment Solution</vt:lpstr>
      <vt:lpstr>Assignment Solution</vt:lpstr>
      <vt:lpstr>Assignment Solution</vt:lpstr>
      <vt:lpstr>Assignment Solution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Cellular Basics &amp; Evolution</dc:title>
  <dc:creator>Essam Abdelghany</dc:creator>
  <cp:lastModifiedBy>Abdelghany, Essam Wisam Fouad Amin</cp:lastModifiedBy>
  <cp:revision>130</cp:revision>
  <dcterms:created xsi:type="dcterms:W3CDTF">2023-04-27T21:19:03Z</dcterms:created>
  <dcterms:modified xsi:type="dcterms:W3CDTF">2024-09-10T20:15:04Z</dcterms:modified>
</cp:coreProperties>
</file>

<file path=docProps/thumbnail.jpeg>
</file>